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ags/tag11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tags/tag14.xml" ContentType="application/vnd.openxmlformats-officedocument.presentationml.tags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6" r:id="rId6"/>
    <p:sldMasterId id="2147483701" r:id="rId7"/>
    <p:sldMasterId id="2147483704" r:id="rId8"/>
    <p:sldMasterId id="2147483709" r:id="rId9"/>
    <p:sldMasterId id="2147483723" r:id="rId10"/>
    <p:sldMasterId id="2147483741" r:id="rId11"/>
    <p:sldMasterId id="2147483743" r:id="rId12"/>
    <p:sldMasterId id="2147483749" r:id="rId13"/>
  </p:sldMasterIdLst>
  <p:notesMasterIdLst>
    <p:notesMasterId r:id="rId27"/>
  </p:notesMasterIdLst>
  <p:sldIdLst>
    <p:sldId id="1081" r:id="rId14"/>
    <p:sldId id="1251" r:id="rId15"/>
    <p:sldId id="1243" r:id="rId16"/>
    <p:sldId id="1248" r:id="rId17"/>
    <p:sldId id="1250" r:id="rId18"/>
    <p:sldId id="1263" r:id="rId19"/>
    <p:sldId id="1262" r:id="rId20"/>
    <p:sldId id="1253" r:id="rId21"/>
    <p:sldId id="1258" r:id="rId22"/>
    <p:sldId id="1255" r:id="rId23"/>
    <p:sldId id="1254" r:id="rId24"/>
    <p:sldId id="1264" r:id="rId25"/>
    <p:sldId id="1265" r:id="rId26"/>
  </p:sldIdLst>
  <p:sldSz cx="12192000" cy="6858000"/>
  <p:notesSz cx="7023100" cy="93091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A9A03D-9376-43D8-98E1-7AEF1C6FCA50}">
          <p14:sldIdLst>
            <p14:sldId id="1081"/>
            <p14:sldId id="1251"/>
            <p14:sldId id="1243"/>
            <p14:sldId id="1248"/>
            <p14:sldId id="1250"/>
            <p14:sldId id="1263"/>
            <p14:sldId id="1262"/>
            <p14:sldId id="1253"/>
            <p14:sldId id="1258"/>
            <p14:sldId id="1255"/>
            <p14:sldId id="1254"/>
            <p14:sldId id="1264"/>
            <p14:sldId id="1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Simpson" initials="AKS" lastIdx="2" clrIdx="0"/>
  <p:cmAuthor id="2" name="Toba Ogunsanwo" initials="TO" lastIdx="2" clrIdx="1">
    <p:extLst>
      <p:ext uri="{19B8F6BF-5375-455C-9EA6-DF929625EA0E}">
        <p15:presenceInfo xmlns:p15="http://schemas.microsoft.com/office/powerpoint/2012/main" userId="S-1-5-21-4286958989-1320403947-2984280511-3730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03"/>
    <a:srgbClr val="2E2E2E"/>
    <a:srgbClr val="3366CC"/>
    <a:srgbClr val="0000CC"/>
    <a:srgbClr val="6600FF"/>
    <a:srgbClr val="3333FF"/>
    <a:srgbClr val="7395D3"/>
    <a:srgbClr val="005FA2"/>
    <a:srgbClr val="005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909" autoAdjust="0"/>
  </p:normalViewPr>
  <p:slideViewPr>
    <p:cSldViewPr snapToGrid="0">
      <p:cViewPr varScale="1">
        <p:scale>
          <a:sx n="102" d="100"/>
          <a:sy n="102" d="100"/>
        </p:scale>
        <p:origin x="66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ags" Target="tags/tag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8EE10503-191A-4722-93F1-F28CC68F3554}" type="datetimeFigureOut">
              <a:rPr lang="en-US" smtClean="0"/>
              <a:t>1/10/2020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9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74AF859A-5225-4344-B8BF-90D0764D7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8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9157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6CF64F-F8F7-4A4A-97F1-EE50B7D9051D}" type="datetime1">
              <a:rPr lang="en-US" altLang="en-US">
                <a:solidFill>
                  <a:srgbClr val="000000"/>
                </a:solidFill>
                <a:latin typeface="Arial Narrow" pitchFamily="34" charset="0"/>
              </a:rPr>
              <a:pPr defTabSz="91577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1/10/2020</a:t>
            </a:fld>
            <a:endParaRPr lang="en-US" altLang="en-US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4035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577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E5312B-D05D-40F6-A7BC-8DEA1349C0B3}" type="slidenum">
              <a:rPr lang="en-US" altLang="en-US">
                <a:solidFill>
                  <a:srgbClr val="000000"/>
                </a:solidFill>
                <a:latin typeface="Arial Narrow" pitchFamily="34" charset="0"/>
              </a:rPr>
              <a:pPr defTabSz="91577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403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7388"/>
            <a:ext cx="6103937" cy="3433762"/>
          </a:xfrm>
          <a:ln/>
        </p:spPr>
      </p:sp>
      <p:sp>
        <p:nvSpPr>
          <p:cNvPr id="4403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34" charset="0"/>
              </a:rPr>
              <a:t>Real time latency: 26 – 31 sec</a:t>
            </a:r>
          </a:p>
        </p:txBody>
      </p:sp>
    </p:spTree>
    <p:extLst>
      <p:ext uri="{BB962C8B-B14F-4D97-AF65-F5344CB8AC3E}">
        <p14:creationId xmlns:p14="http://schemas.microsoft.com/office/powerpoint/2010/main" val="255151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90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01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0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reach surface: 03: 37 am, Jan 10th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1" y="6400800"/>
            <a:ext cx="530225" cy="217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fld id="{8DA1294D-844E-4586-95B9-E1422D7DD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320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350318" y="3366627"/>
            <a:ext cx="5282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CONVENTIONAL COMPLETIONS 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1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84" y="96838"/>
            <a:ext cx="1117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184" y="1320800"/>
            <a:ext cx="548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784" y="1320800"/>
            <a:ext cx="5486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2784" y="3454400"/>
            <a:ext cx="5486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5862" y="6319838"/>
            <a:ext cx="2540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 Narrow" charset="0"/>
                <a:ea typeface="ＭＳ Ｐゴシック" charset="-128"/>
              </a:defRPr>
            </a:lvl1pPr>
          </a:lstStyle>
          <a:p>
            <a:pPr>
              <a:defRPr/>
            </a:pPr>
            <a:fld id="{9E81D736-2AB5-485D-9E59-D69B7FE6F49C}" type="slidenum">
              <a:rPr lang="en-US" altLang="en-US"/>
              <a:pPr>
                <a:defRPr/>
              </a:pPr>
              <a:t>‹#›</a:t>
            </a:fld>
            <a:r>
              <a:rPr lang="en-US" altLang="en-US" dirty="0"/>
              <a:t>	</a:t>
            </a:r>
            <a:fld id="{D65C2B6E-3A87-4F9B-83D8-DC0620F30274}" type="datetime1">
              <a:rPr lang="en-US" altLang="en-US"/>
              <a:pPr>
                <a:defRPr/>
              </a:pPr>
              <a:t>1/10/2020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2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16by9_19MAY118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F1753-26D3-8E43-8D84-FF327188E3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4800" y="594807"/>
            <a:ext cx="11127317" cy="5237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84002" y="1144801"/>
            <a:ext cx="7717367" cy="3763963"/>
          </a:xfrm>
          <a:prstGeom prst="rect">
            <a:avLst/>
          </a:prstGeom>
        </p:spPr>
        <p:txBody>
          <a:bodyPr/>
          <a:lstStyle>
            <a:lvl1pPr>
              <a:defRPr sz="2933">
                <a:latin typeface="+mn-lt"/>
              </a:defRPr>
            </a:lvl1pPr>
            <a:lvl2pPr marL="355591" indent="-353475">
              <a:defRPr sz="2933">
                <a:latin typeface="+mn-lt"/>
              </a:defRPr>
            </a:lvl2pPr>
            <a:lvl3pPr marL="592652" indent="-237061">
              <a:defRPr sz="2667">
                <a:latin typeface="+mn-lt"/>
              </a:defRPr>
            </a:lvl3pPr>
            <a:lvl4pPr marL="958827" indent="-366175">
              <a:defRPr sz="2400">
                <a:latin typeface="+mn-lt"/>
              </a:defRPr>
            </a:lvl4pPr>
            <a:lvl5pPr marL="1314418" indent="-355591"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65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01501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396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0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6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515B186-0FE0-4525-B897-98C10CFAF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2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515B186-0FE0-4525-B897-98C10CFAF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6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9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34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2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1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41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1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228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PPT_16by9_19MAY118.jpg">
            <a:extLst>
              <a:ext uri="{FF2B5EF4-FFF2-40B4-BE49-F238E27FC236}">
                <a16:creationId xmlns:a16="http://schemas.microsoft.com/office/drawing/2014/main" id="{FBB3BB9E-9F40-459C-926B-BF43181C1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4800" y="594807"/>
            <a:ext cx="11127318" cy="5237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84005" y="1144803"/>
            <a:ext cx="7717367" cy="3763963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  <a:lvl2pPr marL="266676" indent="-265089">
              <a:defRPr sz="2200">
                <a:latin typeface="+mn-lt"/>
              </a:defRPr>
            </a:lvl2pPr>
            <a:lvl3pPr marL="444461" indent="-177784">
              <a:defRPr sz="2000">
                <a:latin typeface="+mn-lt"/>
              </a:defRPr>
            </a:lvl3pPr>
            <a:lvl4pPr marL="719073" indent="-274613">
              <a:defRPr sz="1800">
                <a:latin typeface="+mn-lt"/>
              </a:defRPr>
            </a:lvl4pPr>
            <a:lvl5pPr marL="985750" indent="-266676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D6FB15C-4B39-4086-9EC5-2C9ABDBF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271" y="6609292"/>
            <a:ext cx="1383771" cy="223573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400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fld id="{27C86F31-8387-4F97-B007-1104C47D7D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8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1073819" y="5504630"/>
            <a:ext cx="267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15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2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90823-A05B-4048-A667-3A8C72DB22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1635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66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2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3" y="4051761"/>
            <a:ext cx="11161444" cy="1563227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3" y="5557839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5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4" y="2980196"/>
            <a:ext cx="11161444" cy="1563227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4" y="4600577"/>
            <a:ext cx="11161444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5" y="6178336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8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38814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7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7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3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4" y="1356901"/>
            <a:ext cx="5577812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3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4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515B186-0FE0-4525-B897-98C10CFAF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47803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515B186-0FE0-4525-B897-98C10CFAF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12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7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7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</p:spTree>
    <p:extLst>
      <p:ext uri="{BB962C8B-B14F-4D97-AF65-F5344CB8AC3E}">
        <p14:creationId xmlns:p14="http://schemas.microsoft.com/office/powerpoint/2010/main" val="34024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 &amp; I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6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RECOVERY &amp; INTEGRATION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1176819" y="5147695"/>
            <a:ext cx="287717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RECOVERY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219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grity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INTEGRITY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5687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4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5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435"/>
          <a:ext cx="1556" cy="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435"/>
                        <a:ext cx="1556" cy="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350318" y="3366627"/>
            <a:ext cx="5282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CONVENTIONAL COMPLETIONS 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43" y="238543"/>
            <a:ext cx="11543103" cy="616455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4043" y="854994"/>
            <a:ext cx="11543103" cy="33624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10.01.2020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56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28234" y="1447800"/>
            <a:ext cx="7335538" cy="3962400"/>
          </a:xfrm>
          <a:prstGeom prst="rect">
            <a:avLst/>
          </a:prstGeom>
          <a:noFill/>
          <a:ln w="1905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marL="168280" indent="-168280" algn="l" rtl="0" eaLnBrk="1" fontAlgn="base" hangingPunct="1">
              <a:spcBef>
                <a:spcPts val="1084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lang="en-US" sz="1659" b="1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329242" indent="-160963"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buFont typeface="Arial Narrow" panose="020B0606020202030204" pitchFamily="34" charset="0"/>
              <a:buChar char="–"/>
              <a:defRPr kumimoji="1" lang="en-US" sz="1659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2pPr>
            <a:lvl3pPr marL="493132" indent="-168280"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3pPr>
            <a:lvl4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6pPr>
          </a:lstStyle>
          <a:p>
            <a:pPr>
              <a:spcBef>
                <a:spcPts val="1200"/>
              </a:spcBef>
            </a:pPr>
            <a:r>
              <a:rPr lang="en-US"/>
              <a:t>First Section Header (All Initial-Caps)</a:t>
            </a:r>
          </a:p>
          <a:p>
            <a:pPr lvl="1"/>
            <a:r>
              <a:rPr lang="en-US"/>
              <a:t>First Sub-Section Header</a:t>
            </a:r>
          </a:p>
          <a:p>
            <a:pPr lvl="2"/>
            <a:r>
              <a:rPr lang="en-US"/>
              <a:t>Second Sub-Section Header</a:t>
            </a:r>
          </a:p>
          <a:p>
            <a:pPr>
              <a:spcBef>
                <a:spcPts val="1200"/>
              </a:spcBef>
            </a:pPr>
            <a:r>
              <a:rPr lang="en-US"/>
              <a:t>Second Section Header (All Initial-Caps)</a:t>
            </a:r>
          </a:p>
          <a:p>
            <a:pPr lvl="1"/>
            <a:r>
              <a:rPr lang="en-US"/>
              <a:t>Second Sub-Section Header</a:t>
            </a:r>
          </a:p>
          <a:p>
            <a:pPr lvl="2"/>
            <a:r>
              <a:rPr lang="en-US"/>
              <a:t>Second Sub-Section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301014"/>
            <a:ext cx="10838316" cy="577294"/>
          </a:xfrm>
          <a:prstGeom prst="rect">
            <a:avLst/>
          </a:prstGeom>
          <a:noFill/>
        </p:spPr>
        <p:txBody>
          <a:bodyPr lIns="0" tIns="0" rIns="45720" bIns="0" anchor="b"/>
          <a:lstStyle>
            <a:lvl1pPr marL="0" marR="0" indent="0" defTabSz="8428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949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defTabSz="8428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en-US"/>
              <a:t>Arial sentence-cap @ size 20 and left-aligned with max of 2 lines</a:t>
            </a:r>
            <a:endParaRPr kumimoji="1" lang="en-US" sz="1843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911228"/>
            <a:ext cx="10837862" cy="420688"/>
          </a:xfrm>
          <a:prstGeom prst="rect">
            <a:avLst/>
          </a:prstGeom>
        </p:spPr>
        <p:txBody>
          <a:bodyPr lIns="0" tIns="36000" rIns="36000" bIns="36000" anchor="ctr"/>
          <a:lstStyle>
            <a:lvl1pPr marL="0" indent="0">
              <a:buNone/>
              <a:defRPr lang="en-US" sz="1659" b="1" kern="12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SUB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2552701" y="6259516"/>
            <a:ext cx="530133" cy="365125"/>
          </a:xfrm>
          <a:prstGeom prst="rect">
            <a:avLst/>
          </a:prstGeom>
        </p:spPr>
        <p:txBody>
          <a:bodyPr lIns="0" anchor="ctr"/>
          <a:lstStyle>
            <a:lvl1pPr>
              <a:defRPr sz="922">
                <a:latin typeface="Arial Narrow" panose="020B0606020202030204" pitchFamily="34" charset="0"/>
              </a:defRPr>
            </a:lvl1pPr>
          </a:lstStyle>
          <a:p>
            <a:fld id="{F134D20A-66C2-4DA6-9870-7AFADA4C11B9}" type="slidenum">
              <a:rPr kumimoji="0"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kumimoji="0"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562068" y="6259516"/>
            <a:ext cx="6691597" cy="365125"/>
          </a:xfrm>
          <a:prstGeom prst="rect">
            <a:avLst/>
          </a:prstGeom>
        </p:spPr>
        <p:txBody>
          <a:bodyPr lIns="0" anchor="ctr"/>
          <a:lstStyle>
            <a:lvl1pPr marL="0" indent="0" defTabSz="247298">
              <a:buNone/>
              <a:defRPr sz="922">
                <a:latin typeface="Arial Narrow" panose="020B0606020202030204" pitchFamily="34" charset="0"/>
              </a:defRPr>
            </a:lvl1pPr>
            <a:lvl2pPr marL="421430" indent="0">
              <a:buNone/>
              <a:defRPr sz="1106">
                <a:latin typeface="Arial Narrow" panose="020B0606020202030204" pitchFamily="34" charset="0"/>
              </a:defRPr>
            </a:lvl2pPr>
            <a:lvl3pPr marL="842859" indent="0">
              <a:buNone/>
              <a:defRPr sz="1106">
                <a:latin typeface="Arial Narrow" panose="020B0606020202030204" pitchFamily="34" charset="0"/>
              </a:defRPr>
            </a:lvl3pPr>
            <a:lvl4pPr marL="1264289" indent="0">
              <a:buNone/>
              <a:defRPr sz="1106">
                <a:latin typeface="Arial Narrow" panose="020B0606020202030204" pitchFamily="34" charset="0"/>
              </a:defRPr>
            </a:lvl4pPr>
            <a:lvl5pPr marL="1685719" indent="0">
              <a:buNone/>
              <a:defRPr sz="1106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Source:	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2315" y="911225"/>
            <a:ext cx="1020954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255761-E131-457B-9D42-0BF91EFC61D3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652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7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1.xml"/><Relationship Id="rId16" Type="http://schemas.openxmlformats.org/officeDocument/2006/relationships/vmlDrawing" Target="../drawings/vmlDrawing4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vmlDrawing" Target="../drawings/vmlDrawing7.vml"/><Relationship Id="rId7" Type="http://schemas.openxmlformats.org/officeDocument/2006/relationships/oleObject" Target="../embeddings/oleObject4.bin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9.vml"/><Relationship Id="rId7" Type="http://schemas.openxmlformats.org/officeDocument/2006/relationships/image" Target="../media/image9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png"/><Relationship Id="rId4" Type="http://schemas.openxmlformats.org/officeDocument/2006/relationships/tags" Target="../tags/tag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heme" Target="../theme/theme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0.png"/><Relationship Id="rId5" Type="http://schemas.openxmlformats.org/officeDocument/2006/relationships/tags" Target="../tags/tag12.xml"/><Relationship Id="rId4" Type="http://schemas.openxmlformats.org/officeDocument/2006/relationships/vmlDrawing" Target="../drawings/vmlDrawing10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080487-BF35-41D8-AD43-2C5FE8BA22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1649108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9" name="think-cell Slide" r:id="rId17" imgW="530" imgH="531" progId="TCLayout.ActiveDocument.1">
                  <p:embed/>
                </p:oleObj>
              </mc:Choice>
              <mc:Fallback>
                <p:oleObj name="think-cell Slide" r:id="rId17" imgW="530" imgH="5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080487-BF35-41D8-AD43-2C5FE8BA2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DDFFEC1C-6E51-43F2-9703-46700FB1CBEB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01B4-A553-43A3-93F2-27CDEACB9D57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488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6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0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18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16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8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B6E12CFE-2024-4F1B-9F91-103B3C2DE49F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DA639-0377-4F4C-BD62-E794C9E7BAA7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338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0307C7A-31F6-4D74-A5E9-CFA7B1F1E9A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63FF4-BEFC-425D-B932-8DC18CC9E3AE}"/>
              </a:ext>
            </a:extLst>
          </p:cNvPr>
          <p:cNvSpPr txBox="1"/>
          <p:nvPr userDrawn="1"/>
        </p:nvSpPr>
        <p:spPr>
          <a:xfrm>
            <a:off x="26344" y="6476214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564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57" r:id="rId4"/>
    <p:sldLayoutId id="2147483758" r:id="rId5"/>
    <p:sldLayoutId id="21474837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080487-BF35-41D8-AD43-2C5FE8BA22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8" name="think-cell Slide" r:id="rId18" imgW="530" imgH="531" progId="TCLayout.ActiveDocument.1">
                  <p:embed/>
                </p:oleObj>
              </mc:Choice>
              <mc:Fallback>
                <p:oleObj name="think-cell Slide" r:id="rId18" imgW="530" imgH="5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080487-BF35-41D8-AD43-2C5FE8BA2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D01A5602-4F25-4933-BF2E-31B5AED202D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00A28-4BA3-4705-8542-B55825B5353E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906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60" r:id="rId13"/>
    <p:sldLayoutId id="214748376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8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6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4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8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B632E9F-E2AE-4B59-AD3D-49732E88DFF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5629" cy="14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0">
              <a:lnSpc>
                <a:spcPct val="100000"/>
              </a:lnSpc>
            </a:pPr>
            <a:endParaRPr lang="en-US" sz="2949" b="0" i="0" baseline="0" dirty="0">
              <a:latin typeface="Arial Narrow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50DAB926-BD4F-4A2F-B03F-5366F51D580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772113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8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167E8AB-603E-4A6C-86C1-D0B2A66082B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77505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2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26A6BBA8-56F2-4579-874A-1B065B8886C3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CABA-227C-4B36-863B-B0B19A05A3A1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767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8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6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4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4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4" y="1348196"/>
            <a:ext cx="11161444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42745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3" y="6223822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2" name="RightsWATCH-Watermark-Text-1234567890">
            <a:extLst>
              <a:ext uri="{FF2B5EF4-FFF2-40B4-BE49-F238E27FC236}">
                <a16:creationId xmlns:a16="http://schemas.microsoft.com/office/drawing/2014/main" id="{BBC5D962-EDAA-44D9-B427-BAEC814D23C5}"/>
              </a:ext>
            </a:extLst>
          </p:cNvPr>
          <p:cNvSpPr txBox="1"/>
          <p:nvPr userDrawn="1"/>
        </p:nvSpPr>
        <p:spPr>
          <a:xfrm rot="5400000">
            <a:off x="5912876" y="3336668"/>
            <a:ext cx="12188825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GB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F2F637B-D7E1-4788-A8E9-0450583E9AC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747A-A39F-4057-A73D-046DD002E9D4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789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342891" indent="-341305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400">
          <a:solidFill>
            <a:srgbClr val="000000"/>
          </a:solidFill>
          <a:latin typeface="+mn-lt"/>
        </a:defRPr>
      </a:lvl2pPr>
      <a:lvl3pPr marL="685783" indent="-341305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400">
          <a:solidFill>
            <a:srgbClr val="000000"/>
          </a:solidFill>
          <a:latin typeface="+mn-lt"/>
        </a:defRPr>
      </a:lvl3pPr>
      <a:lvl4pPr marL="1028674" indent="-34130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rgbClr val="000000"/>
          </a:solidFill>
          <a:latin typeface="+mn-lt"/>
        </a:defRPr>
      </a:lvl4pPr>
      <a:lvl5pPr marL="1371566" indent="-341305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1800">
          <a:solidFill>
            <a:srgbClr val="000000"/>
          </a:solidFill>
          <a:latin typeface="+mn-lt"/>
        </a:defRPr>
      </a:lvl5pPr>
      <a:lvl6pPr marL="1828754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5943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131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320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6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07D2FEB6-7EA0-4240-80A7-F92AC60B21DF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CEF0-9C8C-490D-8273-C361DE6D6270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9210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5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0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AB55B6D1-5B0F-4103-A2D3-1EC1F8184F7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27B01-137C-425B-9978-6996F8EB0834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29379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681113" y="4675379"/>
            <a:ext cx="8829774" cy="983411"/>
          </a:xfrm>
        </p:spPr>
        <p:txBody>
          <a:bodyPr/>
          <a:lstStyle/>
          <a:p>
            <a:pPr algn="ctr"/>
            <a:r>
              <a:rPr lang="en-US" altLang="en-US" sz="2400" dirty="0"/>
              <a:t>LSU Early Gas Kick Detection Tests: Quick-Look Review of Real Time Monitoring of </a:t>
            </a:r>
            <a:r>
              <a:rPr lang="en-US" altLang="en-US" sz="2400" dirty="0" err="1"/>
              <a:t>hDVS</a:t>
            </a:r>
            <a:r>
              <a:rPr lang="en-US" altLang="en-US" sz="2400" dirty="0"/>
              <a:t> (DAS) Data</a:t>
            </a:r>
          </a:p>
        </p:txBody>
      </p:sp>
      <p:sp>
        <p:nvSpPr>
          <p:cNvPr id="4" name="Sed ut perspiciatis unde omnis iste natus error sit voluptatem.">
            <a:extLst>
              <a:ext uri="{FF2B5EF4-FFF2-40B4-BE49-F238E27FC236}">
                <a16:creationId xmlns:a16="http://schemas.microsoft.com/office/drawing/2014/main" id="{706A63DB-F7E6-4B06-AD09-D4E17F85CDAA}"/>
              </a:ext>
            </a:extLst>
          </p:cNvPr>
          <p:cNvSpPr/>
          <p:nvPr/>
        </p:nvSpPr>
        <p:spPr>
          <a:xfrm>
            <a:off x="8933319" y="5658790"/>
            <a:ext cx="2850756" cy="983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 algn="just">
              <a:lnSpc>
                <a:spcPct val="120000"/>
              </a:lnSpc>
              <a:defRPr sz="2400" cap="non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Toba Ogunsanwo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(Sr. RE / NAL Domain Champion)</a:t>
            </a:r>
          </a:p>
          <a:p>
            <a:pPr algn="l"/>
            <a:r>
              <a:rPr lang="en-US" sz="16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Jan 2020</a:t>
            </a:r>
            <a:endParaRPr sz="16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4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527D-D5B5-4AD3-9AC7-8D3B0002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LSU: Gas Kick Test, Day 2, Overnight Static Test: Real Time </a:t>
            </a:r>
            <a:r>
              <a:rPr lang="en-US" altLang="en-US" dirty="0" err="1"/>
              <a:t>hDVS</a:t>
            </a:r>
            <a:r>
              <a:rPr lang="en-US" altLang="en-US" dirty="0"/>
              <a:t> (DAS) Monitoring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F05F-C50B-46C2-A140-C2CC6658210B}"/>
              </a:ext>
            </a:extLst>
          </p:cNvPr>
          <p:cNvSpPr txBox="1"/>
          <p:nvPr/>
        </p:nvSpPr>
        <p:spPr>
          <a:xfrm>
            <a:off x="4684702" y="1055920"/>
            <a:ext cx="396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Showing pump @ 120 </a:t>
            </a:r>
            <a:r>
              <a:rPr lang="en-US" sz="1400" dirty="0" err="1"/>
              <a:t>gpm</a:t>
            </a:r>
            <a:r>
              <a:rPr lang="en-US" sz="1400" dirty="0"/>
              <a:t> to push down N2 gas to deliver a kick at the </a:t>
            </a:r>
            <a:r>
              <a:rPr lang="en-US" sz="1400" dirty="0" err="1"/>
              <a:t>bottomhole</a:t>
            </a:r>
            <a:endParaRPr lang="en-US" sz="1400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294FFBFE-9D3B-43D2-8364-C8F13237BF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002230"/>
              </p:ext>
            </p:extLst>
          </p:nvPr>
        </p:nvGraphicFramePr>
        <p:xfrm>
          <a:off x="194631" y="2484571"/>
          <a:ext cx="202605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Bull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162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B15A02F-E981-47AD-AA40-8A3E6F800749}"/>
              </a:ext>
            </a:extLst>
          </p:cNvPr>
          <p:cNvSpPr txBox="1"/>
          <p:nvPr/>
        </p:nvSpPr>
        <p:spPr>
          <a:xfrm>
            <a:off x="117512" y="1899796"/>
            <a:ext cx="2026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Day 2 Overnight Trial  Conditions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45053A33-F895-4D61-BE28-9538409FE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012"/>
          <a:stretch/>
        </p:blipFill>
        <p:spPr>
          <a:xfrm>
            <a:off x="4751110" y="1579141"/>
            <a:ext cx="6926408" cy="4503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EB104BC-A922-4CC1-ADFD-CDFB2800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319"/>
          <a:stretch/>
        </p:blipFill>
        <p:spPr bwMode="auto">
          <a:xfrm>
            <a:off x="2724001" y="1579140"/>
            <a:ext cx="1791440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2E2C4C-6DEE-4387-A36C-FDD81459DAEA}"/>
              </a:ext>
            </a:extLst>
          </p:cNvPr>
          <p:cNvSpPr txBox="1"/>
          <p:nvPr/>
        </p:nvSpPr>
        <p:spPr>
          <a:xfrm>
            <a:off x="2724001" y="1055920"/>
            <a:ext cx="1725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Showing N2 gas </a:t>
            </a:r>
            <a:r>
              <a:rPr lang="en-US" sz="1400" dirty="0" err="1"/>
              <a:t>bullheading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553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527D-D5B5-4AD3-9AC7-8D3B0002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LSU: Gas Kick Test, Day 2, Overnight Trial : Real Time </a:t>
            </a:r>
            <a:r>
              <a:rPr lang="en-US" altLang="en-US" dirty="0" err="1"/>
              <a:t>hDVS</a:t>
            </a:r>
            <a:r>
              <a:rPr lang="en-US" altLang="en-US" dirty="0"/>
              <a:t> (DAS) Monitoring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F05F-C50B-46C2-A140-C2CC6658210B}"/>
              </a:ext>
            </a:extLst>
          </p:cNvPr>
          <p:cNvSpPr txBox="1"/>
          <p:nvPr/>
        </p:nvSpPr>
        <p:spPr>
          <a:xfrm>
            <a:off x="2401678" y="1191794"/>
            <a:ext cx="8760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Bullhead N2 gas through tubing to achieve ~5.0 </a:t>
            </a:r>
            <a:r>
              <a:rPr lang="en-US" sz="1600" dirty="0" err="1"/>
              <a:t>bbl</a:t>
            </a:r>
            <a:r>
              <a:rPr lang="en-US" sz="1600" dirty="0"/>
              <a:t> gas kick at the </a:t>
            </a:r>
            <a:r>
              <a:rPr lang="en-US" sz="1600" dirty="0" err="1"/>
              <a:t>bottomhole</a:t>
            </a:r>
            <a:r>
              <a:rPr lang="en-US" sz="1600" dirty="0"/>
              <a:t>, stop pump (0 </a:t>
            </a:r>
            <a:r>
              <a:rPr lang="en-US" sz="1600" dirty="0" err="1"/>
              <a:t>gpm</a:t>
            </a:r>
            <a:r>
              <a:rPr lang="en-US" sz="1600" dirty="0"/>
              <a:t>) and left overnight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87F687-9BE0-4E4F-8ABF-715901045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678" y="1579142"/>
            <a:ext cx="9541510" cy="4503737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7652A0A-9358-466C-9765-EC9EE76FF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46132"/>
              </p:ext>
            </p:extLst>
          </p:nvPr>
        </p:nvGraphicFramePr>
        <p:xfrm>
          <a:off x="194631" y="2484571"/>
          <a:ext cx="202605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Bull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162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E9DF4E8-BE67-4693-AEA8-6B92C9B2ECBF}"/>
              </a:ext>
            </a:extLst>
          </p:cNvPr>
          <p:cNvSpPr txBox="1"/>
          <p:nvPr/>
        </p:nvSpPr>
        <p:spPr>
          <a:xfrm>
            <a:off x="117512" y="1899796"/>
            <a:ext cx="2026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Day 2 Overnight Trial 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CE8077-3B21-4C17-961E-0BBB5C082BCD}"/>
              </a:ext>
            </a:extLst>
          </p:cNvPr>
          <p:cNvSpPr txBox="1"/>
          <p:nvPr/>
        </p:nvSpPr>
        <p:spPr>
          <a:xfrm rot="19355413">
            <a:off x="7698118" y="3654463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Gas dispersion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34AA98-14A8-472C-9C97-89D67FAB77E2}"/>
              </a:ext>
            </a:extLst>
          </p:cNvPr>
          <p:cNvCxnSpPr>
            <a:cxnSpLocks/>
          </p:cNvCxnSpPr>
          <p:nvPr/>
        </p:nvCxnSpPr>
        <p:spPr bwMode="auto">
          <a:xfrm>
            <a:off x="6561055" y="3582186"/>
            <a:ext cx="0" cy="12449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C4FA91-F405-469B-9453-5F4C57BDFE0F}"/>
              </a:ext>
            </a:extLst>
          </p:cNvPr>
          <p:cNvCxnSpPr>
            <a:cxnSpLocks/>
          </p:cNvCxnSpPr>
          <p:nvPr/>
        </p:nvCxnSpPr>
        <p:spPr bwMode="auto">
          <a:xfrm>
            <a:off x="7324626" y="2922309"/>
            <a:ext cx="0" cy="12897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E184C8-F6CA-4852-AC3F-4E3EF7BEDEE7}"/>
              </a:ext>
            </a:extLst>
          </p:cNvPr>
          <p:cNvCxnSpPr>
            <a:cxnSpLocks/>
          </p:cNvCxnSpPr>
          <p:nvPr/>
        </p:nvCxnSpPr>
        <p:spPr bwMode="auto">
          <a:xfrm>
            <a:off x="7833673" y="2484571"/>
            <a:ext cx="0" cy="14086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A44342-7FD8-439C-AAAE-549D398172D0}"/>
              </a:ext>
            </a:extLst>
          </p:cNvPr>
          <p:cNvCxnSpPr>
            <a:cxnSpLocks/>
          </p:cNvCxnSpPr>
          <p:nvPr/>
        </p:nvCxnSpPr>
        <p:spPr bwMode="auto">
          <a:xfrm>
            <a:off x="5992303" y="4212032"/>
            <a:ext cx="0" cy="9261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CA71C2-6A67-4D8E-B8FB-DE666C697065}"/>
              </a:ext>
            </a:extLst>
          </p:cNvPr>
          <p:cNvCxnSpPr>
            <a:cxnSpLocks/>
          </p:cNvCxnSpPr>
          <p:nvPr/>
        </p:nvCxnSpPr>
        <p:spPr bwMode="auto">
          <a:xfrm>
            <a:off x="5605804" y="4675695"/>
            <a:ext cx="0" cy="6145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1E967E-EF15-4EBA-BF9F-9071AC52668B}"/>
              </a:ext>
            </a:extLst>
          </p:cNvPr>
          <p:cNvCxnSpPr>
            <a:cxnSpLocks/>
          </p:cNvCxnSpPr>
          <p:nvPr/>
        </p:nvCxnSpPr>
        <p:spPr bwMode="auto">
          <a:xfrm>
            <a:off x="5143890" y="5072816"/>
            <a:ext cx="0" cy="43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858DF7-8A19-4975-94F0-F3B4CD9DDEBF}"/>
              </a:ext>
            </a:extLst>
          </p:cNvPr>
          <p:cNvCxnSpPr>
            <a:cxnSpLocks/>
          </p:cNvCxnSpPr>
          <p:nvPr/>
        </p:nvCxnSpPr>
        <p:spPr bwMode="auto">
          <a:xfrm>
            <a:off x="8465269" y="2409157"/>
            <a:ext cx="0" cy="1173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6665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1CAB-6432-43FF-B126-F0677C4D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3, 3</a:t>
            </a:r>
            <a:r>
              <a:rPr lang="en-US" baseline="30000" dirty="0"/>
              <a:t>rd</a:t>
            </a:r>
            <a:r>
              <a:rPr lang="en-US" dirty="0"/>
              <a:t> Bullhead Trial Test Events Sequence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30D822-8ACF-4836-BC5A-E39A694B8F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938" y="2672758"/>
          <a:ext cx="11161711" cy="1853796"/>
        </p:xfrm>
        <a:graphic>
          <a:graphicData uri="http://schemas.openxmlformats.org/drawingml/2006/table">
            <a:tbl>
              <a:tblPr/>
              <a:tblGrid>
                <a:gridCol w="272474">
                  <a:extLst>
                    <a:ext uri="{9D8B030D-6E8A-4147-A177-3AD203B41FA5}">
                      <a16:colId xmlns:a16="http://schemas.microsoft.com/office/drawing/2014/main" val="799662443"/>
                    </a:ext>
                  </a:extLst>
                </a:gridCol>
                <a:gridCol w="4126038">
                  <a:extLst>
                    <a:ext uri="{9D8B030D-6E8A-4147-A177-3AD203B41FA5}">
                      <a16:colId xmlns:a16="http://schemas.microsoft.com/office/drawing/2014/main" val="2063108910"/>
                    </a:ext>
                  </a:extLst>
                </a:gridCol>
                <a:gridCol w="797960">
                  <a:extLst>
                    <a:ext uri="{9D8B030D-6E8A-4147-A177-3AD203B41FA5}">
                      <a16:colId xmlns:a16="http://schemas.microsoft.com/office/drawing/2014/main" val="1335411134"/>
                    </a:ext>
                  </a:extLst>
                </a:gridCol>
                <a:gridCol w="1041241">
                  <a:extLst>
                    <a:ext uri="{9D8B030D-6E8A-4147-A177-3AD203B41FA5}">
                      <a16:colId xmlns:a16="http://schemas.microsoft.com/office/drawing/2014/main" val="2330770155"/>
                    </a:ext>
                  </a:extLst>
                </a:gridCol>
                <a:gridCol w="1021778">
                  <a:extLst>
                    <a:ext uri="{9D8B030D-6E8A-4147-A177-3AD203B41FA5}">
                      <a16:colId xmlns:a16="http://schemas.microsoft.com/office/drawing/2014/main" val="1230382459"/>
                    </a:ext>
                  </a:extLst>
                </a:gridCol>
                <a:gridCol w="1070434">
                  <a:extLst>
                    <a:ext uri="{9D8B030D-6E8A-4147-A177-3AD203B41FA5}">
                      <a16:colId xmlns:a16="http://schemas.microsoft.com/office/drawing/2014/main" val="1811441877"/>
                    </a:ext>
                  </a:extLst>
                </a:gridCol>
                <a:gridCol w="2831786">
                  <a:extLst>
                    <a:ext uri="{9D8B030D-6E8A-4147-A177-3AD203B41FA5}">
                      <a16:colId xmlns:a16="http://schemas.microsoft.com/office/drawing/2014/main" val="1555965516"/>
                    </a:ext>
                  </a:extLst>
                </a:gridCol>
              </a:tblGrid>
              <a:tr h="2043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Start time (hrs)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Stop time (hrs)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Duration (hrs)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09330"/>
                  </a:ext>
                </a:extLst>
              </a:tr>
              <a:tr h="18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LSU Test Day 3, Jan 10, 2020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525690"/>
                  </a:ext>
                </a:extLst>
              </a:tr>
              <a:tr h="18246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3rd Bullhead Trial, chase with 100 gpm down tubing, displace up tubing casing annulus @ 100 gpm , apply 300 psi back pressure 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850926"/>
                  </a:ext>
                </a:extLst>
              </a:tr>
              <a:tr h="182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start, pump rate went up to 420 gpm for 10mins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9:52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10:26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0:34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32868"/>
                  </a:ext>
                </a:extLst>
              </a:tr>
              <a:tr h="17516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Bullheading through the tubing @ 7.0 bbl at the tubing top  - start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10:26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10:37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0:11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Annular valve opened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44247"/>
                  </a:ext>
                </a:extLst>
              </a:tr>
              <a:tr h="182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Bullheading through the tubing @ 5.0 bbl  - stop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10:37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0:08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the annulus after 5.0 bbl of water in the tank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83945"/>
                  </a:ext>
                </a:extLst>
              </a:tr>
              <a:tr h="182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 1550 psi pressure on the gas with water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10:45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10:48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65016"/>
                  </a:ext>
                </a:extLst>
              </a:tr>
              <a:tr h="182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re-start for circulation @ 100 gpm and  applied 300 psi back pressure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10:48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10:55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0:07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146658"/>
                  </a:ext>
                </a:extLst>
              </a:tr>
              <a:tr h="1824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stabilization of flow conditions and monitor flow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10:55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13:17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2:22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170782"/>
                  </a:ext>
                </a:extLst>
              </a:tr>
              <a:tr h="189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13:17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</a:t>
                      </a:r>
                    </a:p>
                  </a:txBody>
                  <a:tcPr marL="7298" marR="7298" marT="72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398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2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425CD6AF-351F-48D5-ACE1-B7968ABF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26384" y="1272374"/>
            <a:ext cx="9473054" cy="49233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37698-F2EE-48C6-B5C3-8889E770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LSU: Gas Kick Test, Day 3, 3</a:t>
            </a:r>
            <a:r>
              <a:rPr lang="en-US" altLang="en-US" baseline="30000" dirty="0"/>
              <a:t>rd</a:t>
            </a:r>
            <a:r>
              <a:rPr lang="en-US" altLang="en-US" dirty="0"/>
              <a:t> Bullhead Trial : Real Time </a:t>
            </a:r>
            <a:r>
              <a:rPr lang="en-US" altLang="en-US" dirty="0" err="1"/>
              <a:t>hDVS</a:t>
            </a:r>
            <a:r>
              <a:rPr lang="en-US" altLang="en-US" dirty="0"/>
              <a:t> (DAS) Monitoring </a:t>
            </a:r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646B9963-3E05-4F81-929F-F2D2C2FD1B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146957"/>
              </p:ext>
            </p:extLst>
          </p:nvPr>
        </p:nvGraphicFramePr>
        <p:xfrm>
          <a:off x="194631" y="2484571"/>
          <a:ext cx="2199777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945652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3</a:t>
                      </a:r>
                      <a:r>
                        <a:rPr lang="en-US" sz="1200" baseline="30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rd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Bullhead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Bull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300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162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F728292-DF3F-434A-BB2D-5A54CA41320F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9 Conditions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5D6499-1AA2-4681-BCB9-3C6092D5151A}"/>
              </a:ext>
            </a:extLst>
          </p:cNvPr>
          <p:cNvSpPr txBox="1"/>
          <p:nvPr/>
        </p:nvSpPr>
        <p:spPr>
          <a:xfrm>
            <a:off x="5495827" y="4182566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Gas going down tubing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05CC7B-B648-4EE2-A22B-FD36E014E4A3}"/>
              </a:ext>
            </a:extLst>
          </p:cNvPr>
          <p:cNvCxnSpPr>
            <a:stCxn id="16" idx="3"/>
          </p:cNvCxnSpPr>
          <p:nvPr/>
        </p:nvCxnSpPr>
        <p:spPr bwMode="auto">
          <a:xfrm>
            <a:off x="6746490" y="4305677"/>
            <a:ext cx="380174" cy="76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433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494C-13ED-4788-B398-7B212F08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1, Trial 1, 2, &amp; 3 Test Events Sequence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766EDD-210E-4B7A-9919-2A1742886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135737"/>
              </p:ext>
            </p:extLst>
          </p:nvPr>
        </p:nvGraphicFramePr>
        <p:xfrm>
          <a:off x="516073" y="1374077"/>
          <a:ext cx="10334172" cy="4688609"/>
        </p:xfrm>
        <a:graphic>
          <a:graphicData uri="http://schemas.openxmlformats.org/drawingml/2006/table">
            <a:tbl>
              <a:tblPr/>
              <a:tblGrid>
                <a:gridCol w="282299">
                  <a:extLst>
                    <a:ext uri="{9D8B030D-6E8A-4147-A177-3AD203B41FA5}">
                      <a16:colId xmlns:a16="http://schemas.microsoft.com/office/drawing/2014/main" val="3774222315"/>
                    </a:ext>
                  </a:extLst>
                </a:gridCol>
                <a:gridCol w="3044799">
                  <a:extLst>
                    <a:ext uri="{9D8B030D-6E8A-4147-A177-3AD203B41FA5}">
                      <a16:colId xmlns:a16="http://schemas.microsoft.com/office/drawing/2014/main" val="3274241155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451908763"/>
                    </a:ext>
                  </a:extLst>
                </a:gridCol>
                <a:gridCol w="1078788">
                  <a:extLst>
                    <a:ext uri="{9D8B030D-6E8A-4147-A177-3AD203B41FA5}">
                      <a16:colId xmlns:a16="http://schemas.microsoft.com/office/drawing/2014/main" val="136956916"/>
                    </a:ext>
                  </a:extLst>
                </a:gridCol>
                <a:gridCol w="1058622">
                  <a:extLst>
                    <a:ext uri="{9D8B030D-6E8A-4147-A177-3AD203B41FA5}">
                      <a16:colId xmlns:a16="http://schemas.microsoft.com/office/drawing/2014/main" val="1712921275"/>
                    </a:ext>
                  </a:extLst>
                </a:gridCol>
                <a:gridCol w="1109034">
                  <a:extLst>
                    <a:ext uri="{9D8B030D-6E8A-4147-A177-3AD203B41FA5}">
                      <a16:colId xmlns:a16="http://schemas.microsoft.com/office/drawing/2014/main" val="974611213"/>
                    </a:ext>
                  </a:extLst>
                </a:gridCol>
                <a:gridCol w="2933896">
                  <a:extLst>
                    <a:ext uri="{9D8B030D-6E8A-4147-A177-3AD203B41FA5}">
                      <a16:colId xmlns:a16="http://schemas.microsoft.com/office/drawing/2014/main" val="567999154"/>
                    </a:ext>
                  </a:extLst>
                </a:gridCol>
              </a:tblGrid>
              <a:tr h="14596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Start time (hrs)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Stop time (hrs)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Duration (hrs)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2850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LSU Test Day 1, Jan 08, 2020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737569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Trial 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893434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Achieved steady state pre-conditioning @ 300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12:47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0:26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022687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pump rate to 200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689078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pump rate to 150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886022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pump rate to 100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13:22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847979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pump rate to 55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13:22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13:25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292781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stopped,  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13:25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13:38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of 10 mins hold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143815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 start (1.5 to &lt; 2.0 bbl)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13:38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13:40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593678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end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13:40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13:51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618616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re-start @ 100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13:51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1:24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69112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rate to zero, end of trial 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15:15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 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469524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Trial 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44176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start 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16:14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16:15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894904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Achieved Pump rate @ 300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16:15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16:24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achieved 300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402719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stopped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16:24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17:08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0:44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935138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re-start 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17:08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achieved steady pump rate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466237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Achieved Pump rate @ 300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17:45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939282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stopped,  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17:45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18:17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of hold period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344517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 start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18:17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18:31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719409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end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18:31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18:39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0:08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231403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re-start for circulation @ 150 gpm, 100 psi back pressure 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18:39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psi back pressure kept on the annulus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862278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Achieved steady  pump rate @ 150 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18:41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19:15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285806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 adjusting valve to ensure backpresure return to 100 psi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19:15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0:21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634027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 2, Pump stopped 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783695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Trial 3  - left overnight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363755"/>
                  </a:ext>
                </a:extLst>
              </a:tr>
              <a:tr h="1219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start 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19:44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19:50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hDVS (DAS) recorded during Trial 3 preconditioning. LSU requested not to. DTS and Gauges were recording.</a:t>
                      </a:r>
                    </a:p>
                  </a:txBody>
                  <a:tcPr marL="5040" marR="5040" marT="50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709107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- pump stopped due to concerns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19:50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19:56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5822"/>
                  </a:ext>
                </a:extLst>
              </a:tr>
              <a:tr h="19436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 - after pump restart, achieve steady state @ 300gpm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19:56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20:42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0:46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435760"/>
                  </a:ext>
                </a:extLst>
              </a:tr>
              <a:tr h="1303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stopped 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20:42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20:53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0:11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97152"/>
                  </a:ext>
                </a:extLst>
              </a:tr>
              <a:tr h="20851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 start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20:53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pumping but surface annular valve closed, left overnight for continous DAS/DTS/Gauge recording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29987"/>
                  </a:ext>
                </a:extLst>
              </a:tr>
              <a:tr h="20851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end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pumping but surface annular valve closed, left overnight for continous DAS/DTS/Gauge recording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588120"/>
                  </a:ext>
                </a:extLst>
              </a:tr>
              <a:tr h="13553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 left overnight for N2 gas rising up the well column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21:03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40" marR="5040" marT="50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44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44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1714C10-C303-456B-9CF4-EA05B357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4222" y="1228170"/>
            <a:ext cx="9893147" cy="500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>
            <a:extLst>
              <a:ext uri="{FF2B5EF4-FFF2-40B4-BE49-F238E27FC236}">
                <a16:creationId xmlns:a16="http://schemas.microsoft.com/office/drawing/2014/main" id="{696359B5-2A9D-4C43-954A-DB5487911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LSU: Gas Kick Test, Day 1, Trial 1: Real Time </a:t>
            </a:r>
            <a:r>
              <a:rPr lang="en-US" altLang="en-US" sz="2400" dirty="0" err="1"/>
              <a:t>hDVS</a:t>
            </a:r>
            <a:r>
              <a:rPr lang="en-US" altLang="en-US" sz="2400" dirty="0"/>
              <a:t> (DAS) Monitoring Quick Look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D3863-38B8-428C-9336-5ED0D37A3BBC}"/>
              </a:ext>
            </a:extLst>
          </p:cNvPr>
          <p:cNvSpPr txBox="1"/>
          <p:nvPr/>
        </p:nvSpPr>
        <p:spPr>
          <a:xfrm>
            <a:off x="9860096" y="394403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 rising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EBBBBCA-4018-4596-B443-A62E3936DC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942194"/>
              </p:ext>
            </p:extLst>
          </p:nvPr>
        </p:nvGraphicFramePr>
        <p:xfrm>
          <a:off x="194631" y="2484571"/>
          <a:ext cx="179006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100 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2 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="1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Line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100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&lt;162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87338D2-8311-4419-92B0-92C3F3FA6BE7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1 Conditions</a:t>
            </a:r>
          </a:p>
        </p:txBody>
      </p:sp>
    </p:spTree>
    <p:extLst>
      <p:ext uri="{BB962C8B-B14F-4D97-AF65-F5344CB8AC3E}">
        <p14:creationId xmlns:p14="http://schemas.microsoft.com/office/powerpoint/2010/main" val="31252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0E3EEC1B-9570-4102-B0B6-E141CB976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571" y="1228168"/>
            <a:ext cx="9892798" cy="5007377"/>
          </a:xfrm>
          <a:prstGeom prst="rect">
            <a:avLst/>
          </a:prstGeom>
        </p:spPr>
      </p:pic>
      <p:sp>
        <p:nvSpPr>
          <p:cNvPr id="14338" name="Title 1">
            <a:extLst>
              <a:ext uri="{FF2B5EF4-FFF2-40B4-BE49-F238E27FC236}">
                <a16:creationId xmlns:a16="http://schemas.microsoft.com/office/drawing/2014/main" id="{696359B5-2A9D-4C43-954A-DB5487911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LSU: Gas Kick Test, Day 1, Trial 2: Real Time </a:t>
            </a:r>
            <a:r>
              <a:rPr lang="en-US" altLang="en-US" sz="2400" dirty="0" err="1"/>
              <a:t>hDVS</a:t>
            </a:r>
            <a:r>
              <a:rPr lang="en-US" altLang="en-US" sz="2400" dirty="0"/>
              <a:t> (DAS) Monitoring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C616B6D-732C-49EA-A3C7-73D31CC4B2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723623"/>
              </p:ext>
            </p:extLst>
          </p:nvPr>
        </p:nvGraphicFramePr>
        <p:xfrm>
          <a:off x="194631" y="2484571"/>
          <a:ext cx="179006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53594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150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="1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Line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100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&lt;110</a:t>
                      </a:r>
                      <a:endParaRPr lang="en-US" sz="11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BAE6E3-18C6-4D7D-984E-ADD7425AFDE5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2 Conditions</a:t>
            </a:r>
          </a:p>
        </p:txBody>
      </p:sp>
    </p:spTree>
    <p:extLst>
      <p:ext uri="{BB962C8B-B14F-4D97-AF65-F5344CB8AC3E}">
        <p14:creationId xmlns:p14="http://schemas.microsoft.com/office/powerpoint/2010/main" val="326984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11D5DD5-1342-495F-8F1F-8B451B13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20686" y="1230922"/>
            <a:ext cx="9751104" cy="500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Title 1">
            <a:extLst>
              <a:ext uri="{FF2B5EF4-FFF2-40B4-BE49-F238E27FC236}">
                <a16:creationId xmlns:a16="http://schemas.microsoft.com/office/drawing/2014/main" id="{696359B5-2A9D-4C43-954A-DB5487911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LSU: Gas Kick Test, Day 1, Trial 3: Real Time </a:t>
            </a:r>
            <a:r>
              <a:rPr lang="en-US" altLang="en-US" sz="2400" dirty="0" err="1"/>
              <a:t>hDVS</a:t>
            </a:r>
            <a:r>
              <a:rPr lang="en-US" altLang="en-US" sz="2400" dirty="0"/>
              <a:t> (DAS) Monitoring 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4CB227F-FA74-433A-A3D4-ADAD023BEF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11826"/>
              </p:ext>
            </p:extLst>
          </p:nvPr>
        </p:nvGraphicFramePr>
        <p:xfrm>
          <a:off x="194631" y="2484571"/>
          <a:ext cx="202605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Line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Closed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Overnight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8E56D4-6C04-4529-A7FA-2699B7588891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3 Conditions</a:t>
            </a:r>
          </a:p>
        </p:txBody>
      </p:sp>
    </p:spTree>
    <p:extLst>
      <p:ext uri="{BB962C8B-B14F-4D97-AF65-F5344CB8AC3E}">
        <p14:creationId xmlns:p14="http://schemas.microsoft.com/office/powerpoint/2010/main" val="640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D254-DFF4-433F-BF1C-8F948A55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2, Trial 4, 9 &amp; Overnight Static Trial Test Events Sequence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CF349F-B04F-4164-8266-19E08BECA1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680880"/>
              </p:ext>
            </p:extLst>
          </p:nvPr>
        </p:nvGraphicFramePr>
        <p:xfrm>
          <a:off x="516071" y="1347465"/>
          <a:ext cx="11161446" cy="4814813"/>
        </p:xfrm>
        <a:graphic>
          <a:graphicData uri="http://schemas.openxmlformats.org/drawingml/2006/table">
            <a:tbl>
              <a:tblPr/>
              <a:tblGrid>
                <a:gridCol w="272468">
                  <a:extLst>
                    <a:ext uri="{9D8B030D-6E8A-4147-A177-3AD203B41FA5}">
                      <a16:colId xmlns:a16="http://schemas.microsoft.com/office/drawing/2014/main" val="1434293411"/>
                    </a:ext>
                  </a:extLst>
                </a:gridCol>
                <a:gridCol w="4125940">
                  <a:extLst>
                    <a:ext uri="{9D8B030D-6E8A-4147-A177-3AD203B41FA5}">
                      <a16:colId xmlns:a16="http://schemas.microsoft.com/office/drawing/2014/main" val="1086775822"/>
                    </a:ext>
                  </a:extLst>
                </a:gridCol>
                <a:gridCol w="797941">
                  <a:extLst>
                    <a:ext uri="{9D8B030D-6E8A-4147-A177-3AD203B41FA5}">
                      <a16:colId xmlns:a16="http://schemas.microsoft.com/office/drawing/2014/main" val="3439470785"/>
                    </a:ext>
                  </a:extLst>
                </a:gridCol>
                <a:gridCol w="1041217">
                  <a:extLst>
                    <a:ext uri="{9D8B030D-6E8A-4147-A177-3AD203B41FA5}">
                      <a16:colId xmlns:a16="http://schemas.microsoft.com/office/drawing/2014/main" val="2318909424"/>
                    </a:ext>
                  </a:extLst>
                </a:gridCol>
                <a:gridCol w="1021753">
                  <a:extLst>
                    <a:ext uri="{9D8B030D-6E8A-4147-A177-3AD203B41FA5}">
                      <a16:colId xmlns:a16="http://schemas.microsoft.com/office/drawing/2014/main" val="3202952429"/>
                    </a:ext>
                  </a:extLst>
                </a:gridCol>
                <a:gridCol w="1070409">
                  <a:extLst>
                    <a:ext uri="{9D8B030D-6E8A-4147-A177-3AD203B41FA5}">
                      <a16:colId xmlns:a16="http://schemas.microsoft.com/office/drawing/2014/main" val="968032294"/>
                    </a:ext>
                  </a:extLst>
                </a:gridCol>
                <a:gridCol w="2831718">
                  <a:extLst>
                    <a:ext uri="{9D8B030D-6E8A-4147-A177-3AD203B41FA5}">
                      <a16:colId xmlns:a16="http://schemas.microsoft.com/office/drawing/2014/main" val="2743318645"/>
                    </a:ext>
                  </a:extLst>
                </a:gridCol>
              </a:tblGrid>
              <a:tr h="13583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Events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Start time (hrs)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Stop time (hrs)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Duration (hrs)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24836"/>
                  </a:ext>
                </a:extLst>
              </a:tr>
              <a:tr h="1261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LSU Test Day 2, Jan 09, 2020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26688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Trial 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006116"/>
                  </a:ext>
                </a:extLst>
              </a:tr>
              <a:tr h="556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Pump start-up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9:55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0:47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595684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achieved steady rate @ 225 gpm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9:55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0:35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13934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stopped to address pump system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39962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Prapare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for Gas Injection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5255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achieved steady rate @ 50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280502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stop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12:16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0:27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461454"/>
                  </a:ext>
                </a:extLst>
              </a:tr>
              <a:tr h="18919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 water into Tubing-Casing Annulus (TCA) annulus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12:16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0:49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Multiple attempts to clear the gas (12:16 - 13:05 hrs)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755114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Finished several attempts to clear N2 gas from casing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Successful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379901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 start (5.0 bbl) - Test Start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13:15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0:24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854333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injection end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13:39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13:42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344615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re-start @ 100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13:42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13:48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0:06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62801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achieved steady rate @  100 gpm and applied 100 psi backpressure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13:48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16:18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2:30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01963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the casing choke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16:18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212112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 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 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006880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1st Bullhead Trial (#9), chase with 300 </a:t>
                      </a:r>
                      <a:r>
                        <a:rPr lang="en-US" sz="1200" b="1" i="0" u="none" strike="noStrike" dirty="0" err="1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r>
                        <a:rPr lang="en-US" sz="12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 down tubing, displace up tubing casing annulus @ 100 </a:t>
                      </a:r>
                      <a:r>
                        <a:rPr lang="en-US" sz="1200" b="1" i="0" u="none" strike="noStrike" dirty="0" err="1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r>
                        <a:rPr lang="en-US" sz="12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 , apply 200 psi back pressure 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66155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Preconditioning start &amp; Pump trouble shooting to achieve desirable rate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19:24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19:25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0:01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Vibration, water hammer effect related issues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352007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Bullheading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through the tubing @ 7.0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 the tubing top  - start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19:25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Annular valve opened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766220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Bullheading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through the tubing @ 4.8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- end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19:48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0:11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the annulus after 5.0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water in the tank.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648134"/>
                  </a:ext>
                </a:extLst>
              </a:tr>
              <a:tr h="39293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 1550 psi casing pressure on the gas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19:48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Gauge #4 (5024'), BHP  @ 2750 psi, 2800 psi @19:43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@2850 psi @ 19:44hrs;  2900 psi@ 19:45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2950 psi @ 19:45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3000 psi @ 19:45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3050 psi @ 19:46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hrs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; 3100 psi @ 19:47hrs;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383210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re-start for circulation @ 300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199414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Achieve pump rate @ 300 gpm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20:09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20:13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601126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 pump rate to 100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applied 200 psi back pressure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20:13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20:25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256931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stabilization of flow conditions and monitor flow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20:25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1:59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541787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 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22:24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 9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576439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2nd Bullhead Trial (left overnight), chase with 100 </a:t>
                      </a:r>
                      <a:r>
                        <a:rPr lang="en-US" sz="1200" b="1" i="0" u="none" strike="noStrike" dirty="0" err="1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r>
                        <a:rPr lang="en-US" sz="12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 down tubing, displace up tubing casing annulus @ 100 </a:t>
                      </a:r>
                      <a:r>
                        <a:rPr lang="en-US" sz="1200" b="1" i="0" u="none" strike="noStrike" dirty="0" err="1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r>
                        <a:rPr lang="en-US" sz="12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 , apply 200 psi back pressure 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516632"/>
                  </a:ext>
                </a:extLst>
              </a:tr>
              <a:tr h="11351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Bullheading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through the tubing @ 7.0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 the tubing top  - start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23:00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0:22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Annular valve opened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035542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 Gas Bullheading through the tubing @ 4.8 bbl  - end @ the bottom of tubing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0:03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closed the annulus after 5.0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bbl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water in the tank.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84931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Pump re-start for circulation @ 120 gpm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23:25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23:37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0:12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315396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Kill pump (0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 and close choke 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23:37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23:38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0:01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309476"/>
                  </a:ext>
                </a:extLst>
              </a:tr>
              <a:tr h="1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 left overnight for N2 gas rising up the well column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23:38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5:22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15001"/>
                  </a:ext>
                </a:extLst>
              </a:tr>
              <a:tr h="150383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10-Jan-20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5:00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 of trial</a:t>
                      </a:r>
                    </a:p>
                  </a:txBody>
                  <a:tcPr marL="4851" marR="4851" marT="48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001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2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7E13D9AA-5C65-492B-878A-6034B8000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721"/>
          <a:stretch/>
        </p:blipFill>
        <p:spPr>
          <a:xfrm>
            <a:off x="2383604" y="1579140"/>
            <a:ext cx="2416871" cy="4503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B527D-D5B5-4AD3-9AC7-8D3B0002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LSU: Gas Kick Test, Day 2, Trial 4: Real Time </a:t>
            </a:r>
            <a:r>
              <a:rPr lang="en-US" altLang="en-US" dirty="0" err="1"/>
              <a:t>hDVS</a:t>
            </a:r>
            <a:r>
              <a:rPr lang="en-US" altLang="en-US" dirty="0"/>
              <a:t> (DAS) Monitoring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F05F-C50B-46C2-A140-C2CC6658210B}"/>
              </a:ext>
            </a:extLst>
          </p:cNvPr>
          <p:cNvSpPr txBox="1"/>
          <p:nvPr/>
        </p:nvSpPr>
        <p:spPr>
          <a:xfrm>
            <a:off x="2383604" y="1121288"/>
            <a:ext cx="2310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Showing N2 gas injection through injection line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7652A0A-9358-466C-9765-EC9EE76FF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465685"/>
              </p:ext>
            </p:extLst>
          </p:nvPr>
        </p:nvGraphicFramePr>
        <p:xfrm>
          <a:off x="194631" y="2484571"/>
          <a:ext cx="202605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Line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162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E9DF4E8-BE67-4693-AEA8-6B92C9B2ECBF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9 Conditions</a:t>
            </a:r>
          </a:p>
        </p:txBody>
      </p:sp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E9FC02DE-60BA-475D-BEE8-2378A3E1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86777" y="1579139"/>
            <a:ext cx="7092099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45247-42A7-4266-8580-B6325037E0C2}"/>
              </a:ext>
            </a:extLst>
          </p:cNvPr>
          <p:cNvSpPr txBox="1"/>
          <p:nvPr/>
        </p:nvSpPr>
        <p:spPr>
          <a:xfrm>
            <a:off x="4986777" y="1001484"/>
            <a:ext cx="709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~5.0 </a:t>
            </a:r>
            <a:r>
              <a:rPr lang="en-US" sz="1400" dirty="0" err="1"/>
              <a:t>bbl</a:t>
            </a:r>
            <a:r>
              <a:rPr lang="en-US" sz="1400" dirty="0"/>
              <a:t> N gas kick at the </a:t>
            </a:r>
            <a:r>
              <a:rPr lang="en-US" sz="1400" dirty="0" err="1"/>
              <a:t>bottomhole</a:t>
            </a:r>
            <a:r>
              <a:rPr lang="en-US" sz="1400" dirty="0"/>
              <a:t> spread over a 1000 ft, recirculated @ 100 </a:t>
            </a:r>
            <a:r>
              <a:rPr lang="en-US" sz="1400" dirty="0" err="1"/>
              <a:t>gpm</a:t>
            </a:r>
            <a:r>
              <a:rPr lang="en-US" sz="1400" dirty="0"/>
              <a:t> while N2 gas rising up the column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8CF85-FDAD-4F1E-B89E-3E223EE6EA20}"/>
              </a:ext>
            </a:extLst>
          </p:cNvPr>
          <p:cNvSpPr txBox="1"/>
          <p:nvPr/>
        </p:nvSpPr>
        <p:spPr>
          <a:xfrm>
            <a:off x="5997421" y="3429000"/>
            <a:ext cx="164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</a:t>
            </a:r>
            <a:r>
              <a:rPr lang="en-US" sz="1400" dirty="0" err="1"/>
              <a:t>hDVS</a:t>
            </a:r>
            <a:r>
              <a:rPr lang="en-US" sz="1400" dirty="0"/>
              <a:t> (DAS) data recording</a:t>
            </a:r>
          </a:p>
        </p:txBody>
      </p:sp>
    </p:spTree>
    <p:extLst>
      <p:ext uri="{BB962C8B-B14F-4D97-AF65-F5344CB8AC3E}">
        <p14:creationId xmlns:p14="http://schemas.microsoft.com/office/powerpoint/2010/main" val="17350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F600E633-2D61-4F80-BEBE-33C313517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9168"/>
          <a:stretch/>
        </p:blipFill>
        <p:spPr>
          <a:xfrm>
            <a:off x="2401678" y="1579142"/>
            <a:ext cx="2941847" cy="4503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B527D-D5B5-4AD3-9AC7-8D3B0002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LSU: Gas Kick Test, Day 2, Trial 9: Real Time </a:t>
            </a:r>
            <a:r>
              <a:rPr lang="en-US" altLang="en-US" dirty="0" err="1"/>
              <a:t>hDVS</a:t>
            </a:r>
            <a:r>
              <a:rPr lang="en-US" altLang="en-US" dirty="0"/>
              <a:t> (DAS) Monitoring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F05F-C50B-46C2-A140-C2CC6658210B}"/>
              </a:ext>
            </a:extLst>
          </p:cNvPr>
          <p:cNvSpPr txBox="1"/>
          <p:nvPr/>
        </p:nvSpPr>
        <p:spPr>
          <a:xfrm>
            <a:off x="2486521" y="1176404"/>
            <a:ext cx="204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Showing N2 gas </a:t>
            </a:r>
            <a:r>
              <a:rPr lang="en-US" sz="1400" dirty="0" err="1"/>
              <a:t>bullheading</a:t>
            </a:r>
            <a:endParaRPr lang="en-US" sz="1400" dirty="0"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7652A0A-9358-466C-9765-EC9EE76FF1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216900"/>
              </p:ext>
            </p:extLst>
          </p:nvPr>
        </p:nvGraphicFramePr>
        <p:xfrm>
          <a:off x="194631" y="2484571"/>
          <a:ext cx="202605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Bull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162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E9DF4E8-BE67-4693-AEA8-6B92C9B2ECBF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9 Conditions</a:t>
            </a: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2A0D3CA6-CDA2-4399-A025-504769D35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77"/>
          <a:stretch/>
        </p:blipFill>
        <p:spPr bwMode="auto">
          <a:xfrm>
            <a:off x="6394955" y="1579141"/>
            <a:ext cx="4501647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7B0B7A-F9B5-439B-BD7D-FB4415C5A4FF}"/>
              </a:ext>
            </a:extLst>
          </p:cNvPr>
          <p:cNvSpPr txBox="1"/>
          <p:nvPr/>
        </p:nvSpPr>
        <p:spPr>
          <a:xfrm>
            <a:off x="6366676" y="1176404"/>
            <a:ext cx="4424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Showing pump @ 300gpm to push down the gas to deliver a kick</a:t>
            </a:r>
          </a:p>
        </p:txBody>
      </p:sp>
    </p:spTree>
    <p:extLst>
      <p:ext uri="{BB962C8B-B14F-4D97-AF65-F5344CB8AC3E}">
        <p14:creationId xmlns:p14="http://schemas.microsoft.com/office/powerpoint/2010/main" val="19072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74DC2C9-D4F0-4FE0-BA6E-29899C51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01678" y="1579142"/>
            <a:ext cx="9541510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B527D-D5B5-4AD3-9AC7-8D3B00028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LSU: Gas Kick Test, Day 2, Trial 9: Real Time </a:t>
            </a:r>
            <a:r>
              <a:rPr lang="en-US" altLang="en-US" dirty="0" err="1"/>
              <a:t>hDVS</a:t>
            </a:r>
            <a:r>
              <a:rPr lang="en-US" altLang="en-US" dirty="0"/>
              <a:t> (DAS) Monitoring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5F05F-C50B-46C2-A140-C2CC6658210B}"/>
              </a:ext>
            </a:extLst>
          </p:cNvPr>
          <p:cNvSpPr txBox="1"/>
          <p:nvPr/>
        </p:nvSpPr>
        <p:spPr>
          <a:xfrm>
            <a:off x="2351968" y="1148852"/>
            <a:ext cx="959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Bull head N2 gas through tubing to achieve ~5.0 </a:t>
            </a:r>
            <a:r>
              <a:rPr lang="en-US" sz="1400" dirty="0" err="1"/>
              <a:t>bbl</a:t>
            </a:r>
            <a:r>
              <a:rPr lang="en-US" sz="1400" dirty="0"/>
              <a:t> gas kick at the </a:t>
            </a:r>
            <a:r>
              <a:rPr lang="en-US" sz="1400" dirty="0" err="1"/>
              <a:t>bottomhole</a:t>
            </a:r>
            <a:r>
              <a:rPr lang="en-US" sz="1400" dirty="0"/>
              <a:t> with recirculation @ 100 </a:t>
            </a:r>
            <a:r>
              <a:rPr lang="en-US" sz="1400" dirty="0" err="1"/>
              <a:t>gpm</a:t>
            </a:r>
            <a:r>
              <a:rPr lang="en-US" sz="1400" dirty="0"/>
              <a:t> while N2 gas rising up the column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7652A0A-9358-466C-9765-EC9EE76FF1F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4631" y="2484571"/>
          <a:ext cx="2026055" cy="182880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2813449893"/>
                    </a:ext>
                  </a:extLst>
                </a:gridCol>
                <a:gridCol w="771930">
                  <a:extLst>
                    <a:ext uri="{9D8B030D-6E8A-4147-A177-3AD203B41FA5}">
                      <a16:colId xmlns:a16="http://schemas.microsoft.com/office/drawing/2014/main" val="32461975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Day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54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Trial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99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Flowrate [GPM]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100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8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Kick [BBL]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8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Gas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</a:t>
                      </a:r>
                      <a:r>
                        <a:rPr lang="en-US" sz="1200" baseline="-250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7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Injection Method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Bull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702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Backpressure [PSI]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200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13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Time Budget [min]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162</a:t>
                      </a:r>
                      <a:endParaRPr lang="en-US" sz="1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9997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E9DF4E8-BE67-4693-AEA8-6B92C9B2ECBF}"/>
              </a:ext>
            </a:extLst>
          </p:cNvPr>
          <p:cNvSpPr txBox="1"/>
          <p:nvPr/>
        </p:nvSpPr>
        <p:spPr>
          <a:xfrm>
            <a:off x="194631" y="2146017"/>
            <a:ext cx="159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Trial 9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585862-162D-4574-AEF8-6B9014437D50}"/>
              </a:ext>
            </a:extLst>
          </p:cNvPr>
          <p:cNvSpPr txBox="1"/>
          <p:nvPr/>
        </p:nvSpPr>
        <p:spPr>
          <a:xfrm rot="18625097">
            <a:off x="6919274" y="4053525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N2 gas rising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7E947-88AB-4B45-9577-B7C6BC8E0B53}"/>
              </a:ext>
            </a:extLst>
          </p:cNvPr>
          <p:cNvSpPr txBox="1"/>
          <p:nvPr/>
        </p:nvSpPr>
        <p:spPr>
          <a:xfrm rot="18625097">
            <a:off x="7738471" y="2637570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N2 gas arrival</a:t>
            </a:r>
          </a:p>
        </p:txBody>
      </p:sp>
    </p:spTree>
    <p:extLst>
      <p:ext uri="{BB962C8B-B14F-4D97-AF65-F5344CB8AC3E}">
        <p14:creationId xmlns:p14="http://schemas.microsoft.com/office/powerpoint/2010/main" val="342475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8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L2L4qxS_m1xRvpevEeGQ"/>
</p:tagLst>
</file>

<file path=ppt/theme/theme1.xml><?xml version="1.0" encoding="utf-8"?>
<a:theme xmlns:a="http://schemas.openxmlformats.org/drawingml/2006/main" name="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3.xml><?xml version="1.0" encoding="utf-8"?>
<a:theme xmlns:a="http://schemas.openxmlformats.org/drawingml/2006/main" name="1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9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6.xml><?xml version="1.0" encoding="utf-8"?>
<a:theme xmlns:a="http://schemas.openxmlformats.org/drawingml/2006/main" name="2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7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AC0EA3EF2B8429A07E926BDE1E468" ma:contentTypeVersion="2" ma:contentTypeDescription="Create a new document." ma:contentTypeScope="" ma:versionID="52ef3d830db46a4220af0ee0d5d32c7c">
  <xsd:schema xmlns:xsd="http://www.w3.org/2001/XMLSchema" xmlns:xs="http://www.w3.org/2001/XMLSchema" xmlns:p="http://schemas.microsoft.com/office/2006/metadata/properties" xmlns:ns2="98ad3081-81db-4dab-bf5c-95e9b3779910" targetNamespace="http://schemas.microsoft.com/office/2006/metadata/properties" ma:root="true" ma:fieldsID="f6f1728a9775ca4046b83fbde8f7374f" ns2:_="">
    <xsd:import namespace="98ad3081-81db-4dab-bf5c-95e9b37799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d3081-81db-4dab-bf5c-95e9b37799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A5D07B-E029-49AB-BEB6-3A512C22A7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ad3081-81db-4dab-bf5c-95e9b3779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552DD2-6227-4DDF-BE25-64908B03B20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8ad3081-81db-4dab-bf5c-95e9b377991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6844881-9A46-4C79-B8BE-630D498FDE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84832</TotalTime>
  <Words>1821</Words>
  <Application>Microsoft Office PowerPoint</Application>
  <PresentationFormat>Widescreen</PresentationFormat>
  <Paragraphs>699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Univers LT Std 47 Cn Lt</vt:lpstr>
      <vt:lpstr>Wingdings</vt:lpstr>
      <vt:lpstr>Completions</vt:lpstr>
      <vt:lpstr>Custom Design</vt:lpstr>
      <vt:lpstr>1_Completions</vt:lpstr>
      <vt:lpstr>19_Support Platform</vt:lpstr>
      <vt:lpstr>1_Custom Design</vt:lpstr>
      <vt:lpstr>2_Completions</vt:lpstr>
      <vt:lpstr>3_Completions</vt:lpstr>
      <vt:lpstr>7_Support Platform</vt:lpstr>
      <vt:lpstr>27_Support Platform</vt:lpstr>
      <vt:lpstr>2_Custom Design</vt:lpstr>
      <vt:lpstr>think-cell Slide</vt:lpstr>
      <vt:lpstr>LSU Early Gas Kick Detection Tests: Quick-Look Review of Real Time Monitoring of hDVS (DAS) Data</vt:lpstr>
      <vt:lpstr>Day 1, Trial 1, 2, &amp; 3 Test Events Sequence</vt:lpstr>
      <vt:lpstr>LSU: Gas Kick Test, Day 1, Trial 1: Real Time hDVS (DAS) Monitoring Quick Look </vt:lpstr>
      <vt:lpstr>LSU: Gas Kick Test, Day 1, Trial 2: Real Time hDVS (DAS) Monitoring </vt:lpstr>
      <vt:lpstr>LSU: Gas Kick Test, Day 1, Trial 3: Real Time hDVS (DAS) Monitoring </vt:lpstr>
      <vt:lpstr>Day 2, Trial 4, 9 &amp; Overnight Static Trial Test Events Sequence</vt:lpstr>
      <vt:lpstr>LSU: Gas Kick Test, Day 2, Trial 4: Real Time hDVS (DAS) Monitoring </vt:lpstr>
      <vt:lpstr>LSU: Gas Kick Test, Day 2, Trial 9: Real Time hDVS (DAS) Monitoring </vt:lpstr>
      <vt:lpstr>LSU: Gas Kick Test, Day 2, Trial 9: Real Time hDVS (DAS) Monitoring </vt:lpstr>
      <vt:lpstr>LSU: Gas Kick Test, Day 2, Overnight Static Test: Real Time hDVS (DAS) Monitoring </vt:lpstr>
      <vt:lpstr>LSU: Gas Kick Test, Day 2, Overnight Trial : Real Time hDVS (DAS) Monitoring </vt:lpstr>
      <vt:lpstr>Day 3, 3rd Bullhead Trial Test Events Sequence</vt:lpstr>
      <vt:lpstr>LSU: Gas Kick Test, Day 3, 3rd Bullhead Trial : Real Time hDVS (DAS) Monitoring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NAL Conventional Completions – Growth Strategy</dc:title>
  <dc:creator>Garrett Skaggs</dc:creator>
  <cp:lastModifiedBy>Toba Ogunsanwo</cp:lastModifiedBy>
  <cp:revision>3319</cp:revision>
  <cp:lastPrinted>2018-10-23T20:31:33Z</cp:lastPrinted>
  <dcterms:modified xsi:type="dcterms:W3CDTF">2020-01-10T19:38:30Z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0x010100137AC0EA3EF2B8429A07E926BDE1E468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Owner">
    <vt:lpwstr>GSkaggs@slb.com</vt:lpwstr>
  </property>
  <property fmtid="{D5CDD505-2E9C-101B-9397-08002B2CF9AE}" pid="6" name="MSIP_Label_585f1f62-8d2b-4457-869c-0a13c6549635_SetDate">
    <vt:lpwstr>2018-08-30T13:51:54.1482136Z</vt:lpwstr>
  </property>
  <property fmtid="{D5CDD505-2E9C-101B-9397-08002B2CF9AE}" pid="7" name="MSIP_Label_585f1f62-8d2b-4457-869c-0a13c6549635_Name">
    <vt:lpwstr>Private</vt:lpwstr>
  </property>
  <property fmtid="{D5CDD505-2E9C-101B-9397-08002B2CF9AE}" pid="8" name="MSIP_Label_585f1f62-8d2b-4457-869c-0a13c6549635_Application">
    <vt:lpwstr>Microsoft Azure Information Protection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GSkaggs@slb.com</vt:lpwstr>
  </property>
  <property fmtid="{D5CDD505-2E9C-101B-9397-08002B2CF9AE}" pid="13" name="MSIP_Label_8bb759f6-5337-4dc5-b19b-e74b6da11f8f_SetDate">
    <vt:lpwstr>2018-08-30T13:51:54.1482136Z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Parent">
    <vt:lpwstr>585f1f62-8d2b-4457-869c-0a13c6549635</vt:lpwstr>
  </property>
  <property fmtid="{D5CDD505-2E9C-101B-9397-08002B2CF9AE}" pid="17" name="MSIP_Label_8bb759f6-5337-4dc5-b19b-e74b6da11f8f_Extended_MSFT_Method">
    <vt:lpwstr>Automatic</vt:lpwstr>
  </property>
  <property fmtid="{D5CDD505-2E9C-101B-9397-08002B2CF9AE}" pid="18" name="Sensitivity">
    <vt:lpwstr>Private Internal</vt:lpwstr>
  </property>
</Properties>
</file>